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4"/>
  </p:notesMasterIdLst>
  <p:handoutMasterIdLst>
    <p:handoutMasterId r:id="rId65"/>
  </p:handoutMasterIdLst>
  <p:sldIdLst>
    <p:sldId id="448" r:id="rId2"/>
    <p:sldId id="452" r:id="rId3"/>
    <p:sldId id="547" r:id="rId4"/>
    <p:sldId id="456" r:id="rId5"/>
    <p:sldId id="454" r:id="rId6"/>
    <p:sldId id="486" r:id="rId7"/>
    <p:sldId id="487" r:id="rId8"/>
    <p:sldId id="501" r:id="rId9"/>
    <p:sldId id="503" r:id="rId10"/>
    <p:sldId id="504" r:id="rId11"/>
    <p:sldId id="505" r:id="rId12"/>
    <p:sldId id="502" r:id="rId13"/>
    <p:sldId id="494" r:id="rId14"/>
    <p:sldId id="507" r:id="rId15"/>
    <p:sldId id="509" r:id="rId16"/>
    <p:sldId id="508" r:id="rId17"/>
    <p:sldId id="488" r:id="rId18"/>
    <p:sldId id="489" r:id="rId19"/>
    <p:sldId id="490" r:id="rId20"/>
    <p:sldId id="491" r:id="rId21"/>
    <p:sldId id="492" r:id="rId22"/>
    <p:sldId id="493" r:id="rId23"/>
    <p:sldId id="510" r:id="rId24"/>
    <p:sldId id="506" r:id="rId25"/>
    <p:sldId id="511" r:id="rId26"/>
    <p:sldId id="515" r:id="rId27"/>
    <p:sldId id="516" r:id="rId28"/>
    <p:sldId id="512" r:id="rId29"/>
    <p:sldId id="513" r:id="rId30"/>
    <p:sldId id="514" r:id="rId31"/>
    <p:sldId id="521" r:id="rId32"/>
    <p:sldId id="522" r:id="rId33"/>
    <p:sldId id="523" r:id="rId34"/>
    <p:sldId id="524" r:id="rId35"/>
    <p:sldId id="520" r:id="rId36"/>
    <p:sldId id="465" r:id="rId37"/>
    <p:sldId id="525" r:id="rId38"/>
    <p:sldId id="526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5" r:id="rId48"/>
    <p:sldId id="537" r:id="rId49"/>
    <p:sldId id="538" r:id="rId50"/>
    <p:sldId id="541" r:id="rId51"/>
    <p:sldId id="542" r:id="rId52"/>
    <p:sldId id="543" r:id="rId53"/>
    <p:sldId id="544" r:id="rId54"/>
    <p:sldId id="545" r:id="rId55"/>
    <p:sldId id="548" r:id="rId56"/>
    <p:sldId id="554" r:id="rId57"/>
    <p:sldId id="549" r:id="rId58"/>
    <p:sldId id="550" r:id="rId59"/>
    <p:sldId id="551" r:id="rId60"/>
    <p:sldId id="552" r:id="rId61"/>
    <p:sldId id="553" r:id="rId62"/>
    <p:sldId id="472" r:id="rId63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Times New Roman" panose="02020603050405020304" pitchFamily="18" charset="0"/>
        <a:ea typeface="楷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EFE"/>
    <a:srgbClr val="0000FF"/>
    <a:srgbClr val="000099"/>
    <a:srgbClr val="00FFCC"/>
    <a:srgbClr val="00CC99"/>
    <a:srgbClr val="666699"/>
    <a:srgbClr val="66FFFF"/>
    <a:srgbClr val="00FF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96875" autoAdjust="0"/>
  </p:normalViewPr>
  <p:slideViewPr>
    <p:cSldViewPr>
      <p:cViewPr varScale="1">
        <p:scale>
          <a:sx n="72" d="100"/>
          <a:sy n="72" d="100"/>
        </p:scale>
        <p:origin x="14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632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fld id="{235B2A32-531C-498D-9920-8DDF06EB9C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542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ea typeface="隶书" panose="02010509060101010101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ea typeface="隶书" panose="02010509060101010101" pitchFamily="49" charset="-122"/>
              </a:defRPr>
            </a:lvl1pPr>
          </a:lstStyle>
          <a:p>
            <a:fld id="{6D27C861-426B-44AE-87A1-371DC2397D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806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303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2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80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57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916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9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474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00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834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7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09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6660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27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731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11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980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590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639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996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36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75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0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19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02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349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80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171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007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96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335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113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19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6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707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048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35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24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10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4454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1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313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812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58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0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9386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844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928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33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98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08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3413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8025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9081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953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61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891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4231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6798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C861-426B-44AE-87A1-371DC2397D3C}" type="slidenum">
              <a:rPr lang="en-US" altLang="zh-CN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38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30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27C861-426B-44AE-87A1-371DC2397D3C}" type="slidenum">
              <a:rPr kumimoji="1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973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360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580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656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406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981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6207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019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73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518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701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ordArt 7"/>
          <p:cNvSpPr>
            <a:spLocks noChangeArrowheads="1" noChangeShapeType="1" noTextEdit="1"/>
          </p:cNvSpPr>
          <p:nvPr userDrawn="1"/>
        </p:nvSpPr>
        <p:spPr bwMode="auto">
          <a:xfrm>
            <a:off x="796925" y="6475413"/>
            <a:ext cx="3198813" cy="3381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3175">
                  <a:solidFill>
                    <a:srgbClr val="0000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50000">
                      <a:srgbClr val="99FF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演讲标题   你的名字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jpeg"/><Relationship Id="rId7" Type="http://schemas.openxmlformats.org/officeDocument/2006/relationships/image" Target="../media/image50.gif"/><Relationship Id="rId12" Type="http://schemas.openxmlformats.org/officeDocument/2006/relationships/image" Target="../media/image5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gif"/><Relationship Id="rId11" Type="http://schemas.openxmlformats.org/officeDocument/2006/relationships/image" Target="../media/image54.gif"/><Relationship Id="rId5" Type="http://schemas.openxmlformats.org/officeDocument/2006/relationships/image" Target="../media/image48.gif"/><Relationship Id="rId10" Type="http://schemas.openxmlformats.org/officeDocument/2006/relationships/image" Target="../media/image53.gif"/><Relationship Id="rId4" Type="http://schemas.openxmlformats.org/officeDocument/2006/relationships/image" Target="../media/image47.gif"/><Relationship Id="rId9" Type="http://schemas.openxmlformats.org/officeDocument/2006/relationships/image" Target="../media/image5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4" y="2299"/>
            <a:ext cx="9143998" cy="685799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55690" y="1916832"/>
            <a:ext cx="4432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考前的挣扎</a:t>
            </a:r>
            <a:endParaRPr lang="zh-CN" altLang="en-US" sz="6600" cap="none" spc="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6096" y="3425049"/>
            <a:ext cx="3506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英才实验学院 刘宇翔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E37E3-9BCB-477F-B1CA-0C798B3EEA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936967"/>
            <a:ext cx="2555776" cy="19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1.</a:t>
                </a:r>
                <a:r>
                  <a:rPr lang="en-US" altLang="zh-CN" b="1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是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阶方阵，将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列与第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列交换得到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B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，再把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B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列加到第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列得到矩阵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C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，则满足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𝑨𝑸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的可逆矩阵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分析：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，要求变换矩阵，只需要在单位阵上作相应的操作：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zh-CN" sz="28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变式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zh-CN" b="1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是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阶方阵，将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列与第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列交换得到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，再把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列加到第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列得到矩阵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，则满足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𝑪𝑷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的可逆矩阵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即求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，将上述操作复原，由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变为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：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列减去第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列得到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，再将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的第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列与第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列交换得到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。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zh-CN" sz="2800" b="1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矩阵等式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给定一矩阵等式，要证明某个矩阵可逆或求逆</a:t>
            </a:r>
            <a:endParaRPr lang="en-US" altLang="zh-CN" sz="2800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给定矩阵方程（组），要解出某个矩阵</a:t>
            </a:r>
            <a:endParaRPr lang="en-US" altLang="zh-CN" sz="2800" b="1" dirty="0"/>
          </a:p>
          <a:p>
            <a:pPr marL="514350" indent="-514350">
              <a:buFont typeface="+mj-lt"/>
              <a:buAutoNum type="alphaLcParenR"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/>
              <a:t>矩阵等式变换方法：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左右乘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两边转置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两边取行列式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两边求逆</a:t>
            </a:r>
          </a:p>
        </p:txBody>
      </p:sp>
    </p:spTree>
    <p:extLst>
      <p:ext uri="{BB962C8B-B14F-4D97-AF65-F5344CB8AC3E}">
        <p14:creationId xmlns:p14="http://schemas.microsoft.com/office/powerpoint/2010/main" val="22626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2.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设</a:t>
                </a:r>
                <a:r>
                  <a:rPr lang="en-US" altLang="zh-CN" sz="2800" b="1" dirty="0"/>
                  <a:t>n</a:t>
                </a:r>
                <a:r>
                  <a:rPr lang="zh-CN" altLang="en-US" sz="2800" b="1" dirty="0"/>
                  <a:t>阶矩阵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/>
                  <a:t>，证明：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可逆，并求其逆。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将矩阵等式化为</a:t>
                </a:r>
                <a:r>
                  <a:rPr lang="en-US" altLang="zh-CN" sz="2800" b="1" dirty="0"/>
                  <a:t>(</a:t>
                </a:r>
                <a:r>
                  <a:rPr lang="zh-CN" altLang="en-US" sz="2800" b="1" dirty="0"/>
                  <a:t>目标矩阵</a:t>
                </a:r>
                <a:r>
                  <a:rPr lang="en-US" altLang="zh-CN" sz="2800" b="1" dirty="0"/>
                  <a:t>)</a:t>
                </a:r>
                <a:r>
                  <a:rPr lang="zh-CN" altLang="en-US" sz="2800" b="1" dirty="0"/>
                  <a:t>*</a:t>
                </a:r>
                <a:r>
                  <a:rPr lang="en-US" altLang="zh-CN" sz="2800" b="1" dirty="0"/>
                  <a:t>(</a:t>
                </a:r>
                <a:r>
                  <a:rPr lang="zh-CN" altLang="en-US" sz="2800" b="1" dirty="0"/>
                  <a:t>某矩阵</a:t>
                </a:r>
                <a:r>
                  <a:rPr lang="en-US" altLang="zh-CN" sz="2800" b="1" dirty="0"/>
                  <a:t>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𝒌𝑰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的形式，若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则</a:t>
                </a:r>
                <a:r>
                  <a:rPr lang="en-US" altLang="zh-CN" sz="2800" b="1" dirty="0"/>
                  <a:t>(</a:t>
                </a:r>
                <a:r>
                  <a:rPr lang="zh-CN" altLang="en-US" sz="2800" b="1" dirty="0"/>
                  <a:t>目标矩阵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r>
                  <a:rPr lang="en-US" altLang="zh-CN" sz="2800" b="1" dirty="0"/>
                  <a:t>(</a:t>
                </a:r>
                <a:r>
                  <a:rPr lang="zh-CN" altLang="en-US" sz="2800" b="1" dirty="0"/>
                  <a:t>某矩阵</a:t>
                </a:r>
                <a:r>
                  <a:rPr lang="en-US" altLang="zh-CN" sz="2800" b="1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 ⇒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⇒  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如果感觉变换起来比较吃力，也可以先变量代换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，带入原式得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𝑪𝑩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 ⇒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8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3.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设</a:t>
                </a:r>
                <a:r>
                  <a:rPr lang="en-US" altLang="zh-CN" sz="2800" b="1" dirty="0"/>
                  <a:t>n</a:t>
                </a:r>
                <a:r>
                  <a:rPr lang="zh-CN" altLang="en-US" sz="2800" b="1" dirty="0"/>
                  <a:t>阶矩阵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都是可逆矩阵，则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lang="en-US" altLang="zh-CN" sz="2800" b="1" i="1" dirty="0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𝑨𝑩𝑨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zh-CN" sz="2800" b="1" dirty="0"/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𝑩𝑨𝑩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正常方法相信大家都会</a:t>
                </a:r>
                <a:r>
                  <a:rPr lang="en-US" altLang="zh-CN" sz="2800" b="1" dirty="0"/>
                  <a:t>~</a:t>
                </a:r>
                <a:r>
                  <a:rPr lang="zh-CN" altLang="en-US" sz="2800" b="1" dirty="0"/>
                  <a:t>对于选择题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1</a:t>
                </a:r>
                <a:r>
                  <a:rPr lang="zh-CN" altLang="en-US" sz="2800" b="1" dirty="0"/>
                  <a:t>、用逆矩阵的定义：求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dirty="0"/>
                  <a:t>只需拿选项去乘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，得到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即为其逆。</a:t>
                </a:r>
                <a:r>
                  <a:rPr lang="en-US" altLang="zh-CN" sz="2800" b="1" dirty="0"/>
                  <a:t>(</a:t>
                </a:r>
                <a:r>
                  <a:rPr lang="zh-CN" altLang="en-US" sz="2800" b="1" dirty="0"/>
                  <a:t>这个也不多说</a:t>
                </a:r>
                <a:r>
                  <a:rPr lang="en-US" altLang="zh-CN" sz="2800" b="1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CN" sz="2800" b="1" dirty="0"/>
                  <a:t>2</a:t>
                </a:r>
                <a:r>
                  <a:rPr lang="zh-CN" altLang="en-US" sz="2800" b="1" dirty="0"/>
                  <a:t>、用特殊值法，由于题目是一个恒成立问题，那么对特殊的矩阵也成立：如数量矩阵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𝒌𝑰</m:t>
                            </m:r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取好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使得四个选项的结果不同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3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3.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设</a:t>
                </a:r>
                <a:r>
                  <a:rPr lang="en-US" altLang="zh-CN" sz="2800" b="1" dirty="0"/>
                  <a:t>n</a:t>
                </a:r>
                <a:r>
                  <a:rPr lang="zh-CN" altLang="en-US" sz="2800" b="1" dirty="0"/>
                  <a:t>阶矩阵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都是可逆矩阵，则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𝑩𝑨𝑩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lang="en-US" altLang="zh-CN" sz="2800" b="1" i="1" dirty="0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𝑨𝑩𝑨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b="1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zh-CN" sz="2800" b="1" dirty="0"/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𝑩𝑨𝑩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特殊值法：</a:t>
                </a:r>
                <a:r>
                  <a:rPr lang="zh-CN" altLang="en-US" sz="2800" b="1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，则四个选项依次为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							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32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4. 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设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n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阶矩阵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都是可逆矩阵，则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r>
                  <a:rPr lang="en-US" altLang="zh-CN" sz="2800" b="1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lang="en-US" altLang="zh-CN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zh-CN" sz="2800" b="1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zh-CN" sz="2800" b="1" dirty="0">
                    <a:solidFill>
                      <a:srgbClr val="000000"/>
                    </a:solidFill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特殊值法：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，则选项依次为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zh-CN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lvl="0" indent="0">
                  <a:buNone/>
                </a:pPr>
                <a:endParaRPr lang="en-US" altLang="zh-CN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3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行列式部分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、要点：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行列式的概念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en-US" altLang="zh-CN" b="1" dirty="0"/>
              <a:t>N</a:t>
            </a:r>
            <a:r>
              <a:rPr lang="zh-CN" altLang="en-US" b="1" dirty="0"/>
              <a:t>阶行列式的定义与性质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en-US" altLang="zh-CN" b="1" dirty="0"/>
              <a:t>Laplace</a:t>
            </a:r>
            <a:r>
              <a:rPr lang="zh-CN" altLang="en-US" b="1" dirty="0"/>
              <a:t>定理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伴随矩阵与</a:t>
            </a:r>
            <a:r>
              <a:rPr lang="en-US" altLang="zh-CN" b="1" dirty="0"/>
              <a:t>Cramer</a:t>
            </a:r>
            <a:r>
              <a:rPr lang="zh-CN" altLang="en-US" b="1" dirty="0"/>
              <a:t>法则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矩阵的秩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778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行列式部分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</a:t>
            </a:r>
            <a:r>
              <a:rPr lang="zh-CN" altLang="en-US" b="1" dirty="0"/>
              <a:t>、重点：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行列式的计算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秩的计算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矩阵可逆性的判定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伴随矩阵的性质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437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行列式部分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zh-CN" altLang="en-US" b="1" dirty="0"/>
              <a:t>、难点：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抽象矩阵的行列式</a:t>
            </a:r>
            <a:endParaRPr lang="en-US" altLang="zh-CN" b="1" dirty="0"/>
          </a:p>
          <a:p>
            <a:pPr marL="514350" lvl="0" indent="-514350">
              <a:buFont typeface="+mj-lt"/>
              <a:buAutoNum type="alphaLcParenR"/>
            </a:pP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阶行列式的计算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548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刘宇翔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讲座内容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b="1" dirty="0"/>
              <a:t>1</a:t>
            </a:r>
            <a:r>
              <a:rPr lang="zh-CN" altLang="en-US" sz="2800" b="1" dirty="0"/>
              <a:t>、考点回顾</a:t>
            </a:r>
            <a:endParaRPr lang="en-US" altLang="zh-CN" sz="2800" b="1" dirty="0"/>
          </a:p>
          <a:p>
            <a:pPr marL="0" lvl="0" indent="0">
              <a:buNone/>
            </a:pPr>
            <a:endParaRPr lang="zh-CN" altLang="zh-CN" sz="2800" b="1" dirty="0"/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、典型例题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3</a:t>
            </a:r>
            <a:r>
              <a:rPr lang="zh-CN" altLang="en-US" sz="2800" b="1" dirty="0"/>
              <a:t>、经验分享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4</a:t>
            </a:r>
            <a:r>
              <a:rPr lang="zh-CN" altLang="en-US" sz="2800" b="1" dirty="0"/>
              <a:t>、知识补充（考试不会考，可选择不听）</a:t>
            </a:r>
            <a:endParaRPr lang="en-US" altLang="zh-CN" sz="2800" b="1" dirty="0"/>
          </a:p>
          <a:p>
            <a:endParaRPr lang="en-US" altLang="zh-CN" sz="2800" b="1" dirty="0"/>
          </a:p>
          <a:p>
            <a:pPr marL="0" indent="0">
              <a:buNone/>
            </a:pPr>
            <a:r>
              <a:rPr lang="en-US" altLang="zh-CN" sz="2400" dirty="0"/>
              <a:t>//</a:t>
            </a:r>
            <a:r>
              <a:rPr lang="zh-CN" altLang="en-US" sz="2400" dirty="0"/>
              <a:t>时间关系</a:t>
            </a:r>
            <a:r>
              <a:rPr lang="en-US" altLang="zh-CN" sz="2400" dirty="0"/>
              <a:t>ppt</a:t>
            </a:r>
            <a:r>
              <a:rPr lang="zh-CN" altLang="en-US" sz="2400" dirty="0"/>
              <a:t>上有些内容我不会讲，大家可以自己之后看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258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矩阵可逆的等价命题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可逆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只有零解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800" b="1" dirty="0"/>
                  <a:t>有唯一解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 存在方阵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（或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）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1" dirty="0"/>
                  <a:t>可逆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可由初等变换变成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2800" b="1" dirty="0"/>
                  <a:t>，或存在可逆阵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𝑷𝑨𝑸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821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69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矩阵可逆的等价命题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8"/>
                </a:pPr>
                <a:r>
                  <a:rPr lang="zh-CN" alt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可由初等行（列）变换变为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 startAt="8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可以表示成一些初等矩阵的乘积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 startAt="8"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 startAt="8"/>
                </a:pPr>
                <a:r>
                  <a:rPr lang="zh-CN" altLang="en-US" sz="2800" b="1" dirty="0"/>
                  <a:t> 行秩</a:t>
                </a:r>
                <a:r>
                  <a:rPr lang="en-US" altLang="zh-CN" sz="2800" b="1" dirty="0"/>
                  <a:t>=</a:t>
                </a:r>
                <a:r>
                  <a:rPr lang="zh-CN" altLang="en-US" sz="2800" b="1" dirty="0"/>
                  <a:t>列秩</a:t>
                </a:r>
                <a:r>
                  <a:rPr lang="en-US" altLang="zh-CN" sz="2800" b="1" dirty="0"/>
                  <a:t>=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 startAt="8"/>
                </a:pPr>
                <a:r>
                  <a:rPr lang="zh-CN" altLang="en-US" sz="2800" b="1" dirty="0"/>
                  <a:t> 矩阵的特征值</a:t>
                </a:r>
                <a:r>
                  <a:rPr lang="en-US" altLang="zh-CN" sz="2800" b="1" dirty="0"/>
                  <a:t>……</a:t>
                </a:r>
              </a:p>
              <a:p>
                <a:pPr marL="514350" indent="-514350">
                  <a:buFont typeface="+mj-lt"/>
                  <a:buAutoNum type="arabicPeriod" startAt="8"/>
                </a:pPr>
                <a:endParaRPr lang="zh-CN" altLang="en-US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36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</a:t>
            </a:r>
            <a:r>
              <a:rPr lang="zh-CN" altLang="en-US" b="1" dirty="0"/>
              <a:t>阶行列式常见题型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低阶数字矩阵</a:t>
            </a:r>
            <a:r>
              <a:rPr lang="en-US" altLang="zh-CN" sz="2800" b="1" dirty="0"/>
              <a:t>					</a:t>
            </a:r>
            <a:r>
              <a:rPr lang="zh-CN" altLang="en-US" sz="2800" b="1" dirty="0"/>
              <a:t>三角化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N</a:t>
            </a:r>
            <a:r>
              <a:rPr lang="zh-CN" altLang="en-US" sz="2800" b="1" dirty="0"/>
              <a:t>阶稀疏矩阵</a:t>
            </a:r>
            <a:r>
              <a:rPr lang="zh-CN" altLang="en-US" sz="2800" b="1" dirty="0">
                <a:sym typeface="Wingdings" panose="05000000000000000000" pitchFamily="2" charset="2"/>
              </a:rPr>
              <a:t>（每行含零元较多）：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>
                <a:sym typeface="Wingdings" panose="05000000000000000000" pitchFamily="2" charset="2"/>
              </a:rPr>
              <a:t>双线型</a:t>
            </a:r>
            <a:r>
              <a:rPr lang="en-US" altLang="zh-CN" sz="2800" b="1" dirty="0">
                <a:sym typeface="Wingdings" panose="05000000000000000000" pitchFamily="2" charset="2"/>
              </a:rPr>
              <a:t>						</a:t>
            </a:r>
            <a:r>
              <a:rPr lang="zh-CN" altLang="en-US" sz="2800" b="1" dirty="0">
                <a:sym typeface="Wingdings" panose="05000000000000000000" pitchFamily="2" charset="2"/>
              </a:rPr>
              <a:t>直接展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三线型</a:t>
            </a:r>
            <a:r>
              <a:rPr lang="en-US" altLang="zh-CN" sz="2800" b="1" dirty="0">
                <a:sym typeface="Wingdings" panose="05000000000000000000" pitchFamily="2" charset="2"/>
              </a:rPr>
              <a:t>						</a:t>
            </a:r>
            <a:r>
              <a:rPr lang="zh-CN" altLang="en-US" sz="2800" b="1" dirty="0">
                <a:sym typeface="Wingdings" panose="05000000000000000000" pitchFamily="2" charset="2"/>
              </a:rPr>
              <a:t>递推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爪型</a:t>
            </a:r>
            <a:r>
              <a:rPr lang="en-US" altLang="zh-CN" sz="2800" b="1" dirty="0">
                <a:sym typeface="Wingdings" panose="05000000000000000000" pitchFamily="2" charset="2"/>
              </a:rPr>
              <a:t>						</a:t>
            </a:r>
            <a:r>
              <a:rPr lang="zh-CN" altLang="en-US" sz="2800" b="1" dirty="0">
                <a:sym typeface="Wingdings" panose="05000000000000000000" pitchFamily="2" charset="2"/>
              </a:rPr>
              <a:t>消爪</a:t>
            </a:r>
            <a:endParaRPr lang="en-US" altLang="zh-CN" sz="2800" b="1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/>
              <a:t>交叉线型、分块三角型（非稀疏）</a:t>
            </a:r>
            <a:r>
              <a:rPr lang="en-US" altLang="zh-CN" sz="2800" b="1" dirty="0"/>
              <a:t>	Laplace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sz="2800" b="1" dirty="0">
                <a:solidFill>
                  <a:srgbClr val="FF0000"/>
                </a:solidFill>
              </a:rPr>
              <a:t>各行（列）之和相同</a:t>
            </a:r>
            <a:r>
              <a:rPr lang="en-US" altLang="zh-CN" sz="2800" b="1" dirty="0"/>
              <a:t>			</a:t>
            </a:r>
            <a:r>
              <a:rPr lang="zh-CN" altLang="en-US" sz="2800" b="1" dirty="0"/>
              <a:t>累加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9319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</a:t>
            </a:r>
            <a:r>
              <a:rPr lang="zh-CN" altLang="en-US" b="1" dirty="0"/>
              <a:t>阶行列式常见题型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/>
              <a:t>可化为</a:t>
            </a:r>
            <a:r>
              <a:rPr lang="en-US" altLang="zh-CN" sz="2800" b="1" dirty="0"/>
              <a:t>N</a:t>
            </a:r>
            <a:r>
              <a:rPr lang="zh-CN" altLang="en-US" sz="2800" b="1" dirty="0"/>
              <a:t>阶稀疏矩阵：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 startAt="7"/>
            </a:pPr>
            <a:r>
              <a:rPr lang="zh-CN" altLang="en-US" sz="2800" b="1" dirty="0"/>
              <a:t>相邻行的元素接近</a:t>
            </a:r>
            <a:r>
              <a:rPr lang="en-US" altLang="zh-CN" sz="2800" b="1" dirty="0"/>
              <a:t>				</a:t>
            </a:r>
            <a:r>
              <a:rPr lang="zh-CN" altLang="en-US" sz="2800" b="1" dirty="0"/>
              <a:t>逐行减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 startAt="7"/>
            </a:pPr>
            <a:r>
              <a:rPr lang="zh-CN" altLang="en-US" sz="2800" b="1" dirty="0"/>
              <a:t>每行（列）存在大量相同元</a:t>
            </a:r>
            <a:r>
              <a:rPr lang="en-US" altLang="zh-CN" sz="2800" b="1" dirty="0"/>
              <a:t>		</a:t>
            </a:r>
            <a:r>
              <a:rPr lang="zh-CN" altLang="en-US" sz="2800" b="1" dirty="0"/>
              <a:t>加边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/>
              <a:t>其他：</a:t>
            </a:r>
            <a:r>
              <a:rPr lang="en-US" altLang="zh-CN" sz="2800" b="1" dirty="0"/>
              <a:t>						</a:t>
            </a:r>
            <a:r>
              <a:rPr lang="zh-CN" altLang="en-US" sz="2800" b="1" dirty="0">
                <a:solidFill>
                  <a:srgbClr val="FF0000"/>
                </a:solidFill>
              </a:rPr>
              <a:t>看造化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9"/>
            </a:pPr>
            <a:r>
              <a:rPr lang="zh-CN" altLang="en-US" sz="2800" b="1" dirty="0"/>
              <a:t>数学归纳法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 startAt="9"/>
            </a:pPr>
            <a:r>
              <a:rPr lang="zh-CN" altLang="en-US" sz="2800" b="1" dirty="0"/>
              <a:t>拆项法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 startAt="9"/>
            </a:pPr>
            <a:r>
              <a:rPr lang="zh-CN" altLang="en-US" sz="2800" b="1" dirty="0"/>
              <a:t>构造法</a:t>
            </a:r>
            <a:r>
              <a:rPr lang="en-US" altLang="zh-CN" sz="2800" b="1" dirty="0"/>
              <a:t>……</a:t>
            </a:r>
          </a:p>
          <a:p>
            <a:pPr marL="0" indent="0">
              <a:buNone/>
            </a:pPr>
            <a:r>
              <a:rPr lang="zh-CN" altLang="en-US" sz="2800" b="1" dirty="0"/>
              <a:t>总之，将矩阵变换为你能求的（如范德蒙和前述）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52773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5.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双线型：直接展开，不要虚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4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2F62EE7-2DE1-4FA1-8186-6FEAA99C5E00}"/>
              </a:ext>
            </a:extLst>
          </p:cNvPr>
          <p:cNvSpPr txBox="1"/>
          <p:nvPr/>
        </p:nvSpPr>
        <p:spPr>
          <a:xfrm>
            <a:off x="5508104" y="1340768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按第一行展开</a:t>
            </a:r>
          </a:p>
        </p:txBody>
      </p:sp>
    </p:spTree>
    <p:extLst>
      <p:ext uri="{BB962C8B-B14F-4D97-AF65-F5344CB8AC3E}">
        <p14:creationId xmlns:p14="http://schemas.microsoft.com/office/powerpoint/2010/main" val="37488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" grpId="0" uiExpan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6.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三线型：按第一行或最后一行（列）展开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/>
                  <a:t>得递推关系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BF2549D-0118-4FFC-BD5E-AB56D998FE9E}"/>
              </a:ext>
            </a:extLst>
          </p:cNvPr>
          <p:cNvSpPr txBox="1"/>
          <p:nvPr/>
        </p:nvSpPr>
        <p:spPr>
          <a:xfrm>
            <a:off x="5508104" y="1340768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按第一行展开</a:t>
            </a:r>
          </a:p>
        </p:txBody>
      </p:sp>
    </p:spTree>
    <p:extLst>
      <p:ext uri="{BB962C8B-B14F-4D97-AF65-F5344CB8AC3E}">
        <p14:creationId xmlns:p14="http://schemas.microsoft.com/office/powerpoint/2010/main" val="16821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知识补充：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/>
                  <a:t>对于二阶齐次线性递推关系：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相应的特征方程为：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，则得特征根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，通项公式：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，则得特征重根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，通项公式：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𝑩𝒏</m:t>
                          </m:r>
                        </m:e>
                      </m:d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6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6.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续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得递推关系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特征方程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特征根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解得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b="-7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7.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爪型：用中爪消边爪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∏"/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b="-1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2A69081-7FFE-4E63-B23B-505E75E49937}"/>
                  </a:ext>
                </a:extLst>
              </p:cNvPr>
              <p:cNvSpPr/>
              <p:nvPr/>
            </p:nvSpPr>
            <p:spPr>
              <a:xfrm>
                <a:off x="6084168" y="1196752"/>
                <a:ext cx="3221782" cy="1302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将第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dirty="0"/>
                  <a:t>行的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倍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加到第一行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2A69081-7FFE-4E63-B23B-505E75E49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196752"/>
                <a:ext cx="3221782" cy="1302280"/>
              </a:xfrm>
              <a:prstGeom prst="rect">
                <a:avLst/>
              </a:prstGeom>
              <a:blipFill>
                <a:blip r:embed="rId4"/>
                <a:stretch>
                  <a:fillRect l="-4726" t="-4206" b="-12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6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8.</a:t>
                </a:r>
                <a:r>
                  <a:rPr lang="en-US" altLang="zh-CN" b="1" dirty="0"/>
                  <a:t> </a:t>
                </a:r>
                <a:r>
                  <a:rPr lang="en-US" altLang="zh-CN" sz="2800" b="1" dirty="0"/>
                  <a:t>Laplace</a:t>
                </a:r>
                <a:r>
                  <a:rPr lang="zh-CN" altLang="en-US" sz="2800" b="1" dirty="0"/>
                  <a:t>定理：交叉线型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b="1" dirty="0"/>
                  <a:t>按第一行与第</a:t>
                </a:r>
                <a:r>
                  <a:rPr lang="en-US" altLang="zh-CN" sz="2400" b="1" dirty="0"/>
                  <a:t>2n</a:t>
                </a:r>
                <a:r>
                  <a:rPr lang="zh-CN" altLang="en-US" sz="2400" b="1" dirty="0"/>
                  <a:t>行</a:t>
                </a:r>
                <a:r>
                  <a:rPr lang="en-US" altLang="zh-CN" sz="2400" b="1" dirty="0"/>
                  <a:t>Laplace</a:t>
                </a:r>
                <a:r>
                  <a:rPr lang="zh-CN" altLang="en-US" sz="2400" b="1" dirty="0"/>
                  <a:t>展开</a:t>
                </a:r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zh-CN" altLang="en-US" sz="2400" b="1" dirty="0"/>
                  <a:t>由</a:t>
                </a:r>
                <a:r>
                  <a:rPr lang="en-US" altLang="zh-CN" sz="2400" b="1" dirty="0"/>
                  <a:t>Laplace</a:t>
                </a:r>
                <a:r>
                  <a:rPr lang="zh-CN" altLang="en-US" sz="2400" b="1" dirty="0"/>
                  <a:t>定理得到的分块三角阵的行列式：</a:t>
                </a:r>
                <a:endParaRPr lang="en-US" altLang="zh-CN" sz="24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sz="2800" b="1" i="1"/>
                                <m:t>O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800" b="1" i="1"/>
                                <m:t>O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sz="2800" b="1" i="1"/>
                                <m:t>O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800" b="1" i="1"/>
                                <m:t>O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b="-4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2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致大佬们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zh-CN" altLang="en-US" sz="2400" b="1" dirty="0"/>
                  <a:t>这次讲座的内容较为基础，如果感觉已经比较熟悉了的话，可以考虑在我讲知识补充部分之前做以下几个题消磨时间：</a:t>
                </a:r>
                <a:endParaRPr lang="en-US" altLang="zh-CN" sz="2400" b="1" dirty="0"/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zh-CN" altLang="en-US" sz="2800" b="1" dirty="0"/>
                  <a:t>证明：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𝑨𝑩</m:t>
                            </m:r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1" dirty="0"/>
                  <a:t>，注意</a:t>
                </a:r>
                <a:r>
                  <a:rPr lang="en-US" altLang="zh-CN" sz="2800" b="1" dirty="0"/>
                  <a:t>AB</a:t>
                </a:r>
                <a:r>
                  <a:rPr lang="zh-CN" altLang="en-US" sz="2800" b="1" dirty="0"/>
                  <a:t>未必可逆</a:t>
                </a:r>
                <a:endParaRPr lang="en-US" altLang="zh-CN" sz="2800" b="1" dirty="0"/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zh-CN" altLang="en-US" sz="2800" b="1" dirty="0"/>
                  <a:t>数列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b="1" dirty="0"/>
                  <a:t>满足：</a:t>
                </a:r>
                <a:endParaRPr lang="en-US" altLang="zh-CN" sz="2800" b="1" dirty="0"/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，试求：</a:t>
                </a:r>
                <a:endParaRPr lang="en-US" altLang="zh-CN" sz="2800" b="1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d>
                                <m:d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sSub>
                                    <m:sSubPr>
                                      <m:ctrlP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b="1" dirty="0"/>
              </a:p>
              <a:p>
                <a:pPr marL="514350" lvl="0" indent="-514350">
                  <a:buFont typeface="+mj-lt"/>
                  <a:buAutoNum type="arabicPeriod" startAt="3"/>
                </a:pP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800" b="1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，试证明：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800" b="1" dirty="0"/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dirty="0"/>
              </a:p>
              <a:p>
                <a:pPr marL="0" lvl="0" indent="0">
                  <a:buNone/>
                </a:pPr>
                <a:endParaRPr lang="en-US" altLang="zh-CN" sz="2800" b="1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1120" r="-4560" b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9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476672"/>
                <a:ext cx="8820472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9.</a:t>
                </a:r>
                <a:r>
                  <a:rPr lang="zh-CN" altLang="en-US" sz="2800" b="1" dirty="0"/>
                  <a:t>各行（列）之和相同：累加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分析：易知各行之和同为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，则将各列加到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第一列后可以得到公因子（即各行之和）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solidFill>
                      <a:srgbClr val="000000"/>
                    </a:solidFill>
                  </a:rPr>
                  <a:t> </a:t>
                </a:r>
                <a:endParaRPr lang="en-US" altLang="zh-CN" sz="20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brk m:alnAt="7"/>
                      </m:rP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m:rPr>
                        <m:brk m:alnAt="7"/>
                      </m:rP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</a:rPr>
                  <a:t> </a:t>
                </a:r>
                <a:endParaRPr lang="en-US" altLang="zh-CN" sz="20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476672"/>
                <a:ext cx="8820472" cy="5700291"/>
              </a:xfrm>
              <a:blipFill>
                <a:blip r:embed="rId3"/>
                <a:stretch>
                  <a:fillRect l="-1728" t="-1818" b="-1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2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476672"/>
                <a:ext cx="8820472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10.</a:t>
                </a:r>
                <a:r>
                  <a:rPr lang="zh-CN" altLang="en-US" sz="2800" b="1" dirty="0"/>
                  <a:t>每行（列）存在大量相同元：加边</a:t>
                </a:r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000000"/>
                    </a:solidFill>
                  </a:rPr>
                  <a:t>分析：注意到第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</a:rPr>
                  <a:t>列的元素几乎为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</a:rPr>
                  <a:t>，但是由于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</a:rPr>
                  <a:t>的存在使得直接消元存在困难，故构造一个新的边来辅助消元。</a:t>
                </a:r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b="1" dirty="0">
                    <a:solidFill>
                      <a:srgbClr val="000000"/>
                    </a:solidFill>
                  </a:rPr>
                  <a:t>加边要求按加上的行或列展开可以得到原行列式。</a:t>
                </a:r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zh-CN" sz="1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476672"/>
                <a:ext cx="8820472" cy="5700291"/>
              </a:xfrm>
              <a:blipFill>
                <a:blip r:embed="rId3"/>
                <a:stretch>
                  <a:fillRect l="-1728" t="-1818" r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3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11.</a:t>
                </a:r>
                <a:r>
                  <a:rPr lang="zh-CN" altLang="en-US" sz="2800" b="1" dirty="0"/>
                  <a:t>相邻行的元素接近：逐行相减（加）</a:t>
                </a:r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分析：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各行元之和相等，但是提出来并不能进一步化简。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每行几乎只差个</a:t>
                </a:r>
                <a:r>
                  <a:rPr lang="en-US" altLang="zh-CN" sz="2800" b="1" dirty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000000"/>
                    </a:solidFill>
                  </a:rPr>
                  <a:t>，作差后会出现大量相同元！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具体操作：从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行开始每行乘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加到下一行</a:t>
                </a:r>
                <a:endParaRPr lang="en-US" altLang="zh-CN" sz="2800" b="1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3555" b="-2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2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476672"/>
                <a:ext cx="8784976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11.</a:t>
                </a:r>
                <a:r>
                  <a:rPr lang="zh-CN" altLang="en-US" sz="2800" b="1" dirty="0"/>
                  <a:t>相邻行的元素接近：逐行相减（加）</a:t>
                </a:r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476672"/>
                <a:ext cx="8784976" cy="5700291"/>
              </a:xfrm>
              <a:blipFill>
                <a:blip r:embed="rId3"/>
                <a:stretch>
                  <a:fillRect l="-1735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4A35618-D62C-4BB7-AED7-EE027EB7B34A}"/>
              </a:ext>
            </a:extLst>
          </p:cNvPr>
          <p:cNvSpPr txBox="1"/>
          <p:nvPr/>
        </p:nvSpPr>
        <p:spPr>
          <a:xfrm>
            <a:off x="611560" y="3068960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除第一行外，其他行和为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BFB174-9EF4-463C-8227-5BD190E8C455}"/>
              </a:ext>
            </a:extLst>
          </p:cNvPr>
          <p:cNvSpPr txBox="1"/>
          <p:nvPr/>
        </p:nvSpPr>
        <p:spPr>
          <a:xfrm>
            <a:off x="5757462" y="515719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每行大量公共元</a:t>
            </a:r>
          </a:p>
        </p:txBody>
      </p:sp>
    </p:spTree>
    <p:extLst>
      <p:ext uri="{BB962C8B-B14F-4D97-AF65-F5344CB8AC3E}">
        <p14:creationId xmlns:p14="http://schemas.microsoft.com/office/powerpoint/2010/main" val="24185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12.</a:t>
                </a:r>
                <a:r>
                  <a:rPr lang="zh-CN" altLang="en-US" sz="2800" b="1" dirty="0"/>
                  <a:t>造化题：考试一般不会出现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计算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构造：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1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Tips</a:t>
            </a:r>
            <a:endParaRPr lang="zh-CN" altLang="en-US" b="1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行列式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42127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DE7957-F9E8-4B60-B373-391D893E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" y="306784"/>
            <a:ext cx="9144000" cy="6025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刘宇翔</a:t>
            </a:r>
          </a:p>
        </p:txBody>
      </p:sp>
      <p:sp>
        <p:nvSpPr>
          <p:cNvPr id="12" name="矩形 11"/>
          <p:cNvSpPr/>
          <p:nvPr/>
        </p:nvSpPr>
        <p:spPr>
          <a:xfrm>
            <a:off x="2394890" y="2765636"/>
            <a:ext cx="44326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连续与导数</a:t>
            </a:r>
          </a:p>
        </p:txBody>
      </p:sp>
    </p:spTree>
    <p:extLst>
      <p:ext uri="{BB962C8B-B14F-4D97-AF65-F5344CB8AC3E}">
        <p14:creationId xmlns:p14="http://schemas.microsoft.com/office/powerpoint/2010/main" val="21486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连续部分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间断点及其分类：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第一类间断点（左右极限存在）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可去间断点：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跳跃间断点：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zh-CN" altLang="en-US" sz="2800" b="1" dirty="0"/>
                  <a:t>第二类间断点（非第一类间断点）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无穷间断点：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sz="2800" b="1" dirty="0"/>
                  <a:t>或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振荡间断点：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altLang="zh-CN" sz="2800" b="1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800" b="1" dirty="0"/>
                  <a:t>不存在也不为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还有其他的第二类间断点吗？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7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连续部分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有界定理：若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在闭区间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上连续，则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上有界。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介质定理：设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在闭区间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上连续，且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b="1" dirty="0"/>
                  <a:t>，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零点定理：若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，使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681" b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4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连续部分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最值定理：若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在闭区间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上连续，则必存在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，使对一切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有：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推论：若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上可导，且边界点不为最大值点，则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，使得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区间内的最大值点必为极值点。</a:t>
                </a: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681" r="-1005" b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1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18C396-409F-4C72-8D8F-D6E3BADFC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"/>
          <a:stretch/>
        </p:blipFill>
        <p:spPr>
          <a:xfrm>
            <a:off x="307" y="231"/>
            <a:ext cx="9143385" cy="65251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刘宇翔</a:t>
            </a:r>
          </a:p>
        </p:txBody>
      </p:sp>
      <p:sp>
        <p:nvSpPr>
          <p:cNvPr id="12" name="矩形 11"/>
          <p:cNvSpPr/>
          <p:nvPr/>
        </p:nvSpPr>
        <p:spPr>
          <a:xfrm>
            <a:off x="1930891" y="2708790"/>
            <a:ext cx="528221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矩阵与行列式</a:t>
            </a:r>
          </a:p>
        </p:txBody>
      </p:sp>
    </p:spTree>
    <p:extLst>
      <p:ext uri="{BB962C8B-B14F-4D97-AF65-F5344CB8AC3E}">
        <p14:creationId xmlns:p14="http://schemas.microsoft.com/office/powerpoint/2010/main" val="318432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间断点的判断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13.</a:t>
                </a:r>
                <a:r>
                  <a:rPr lang="zh-CN" altLang="en-US" sz="2800" b="1" dirty="0"/>
                  <a:t>间断点类型的判断：定义法，函数极限问题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设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altLang="zh-CN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 altLang="zh-CN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pt-BR" altLang="zh-CN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altLang="zh-CN" sz="2800" b="1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m:rPr>
                          <m:nor/>
                        </m:rPr>
                        <a:rPr lang="en-US" altLang="zh-CN" sz="2800" b="1" dirty="0"/>
                        <m:t> 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的</a:t>
                </a:r>
                <a:r>
                  <a:rPr lang="en-US" altLang="zh-CN" sz="2800" b="1" u="sng" dirty="0"/>
                  <a:t>        </a:t>
                </a:r>
                <a:r>
                  <a:rPr lang="zh-CN" altLang="en-US" sz="2800" b="1" dirty="0"/>
                  <a:t>间断点？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讨论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/>
                  <a:t>则以</a:t>
                </a:r>
                <a:r>
                  <a:rPr lang="en-US" altLang="zh-CN" sz="2800" b="1" dirty="0"/>
                  <a:t>1</a:t>
                </a:r>
                <a:r>
                  <a:rPr lang="zh-CN" altLang="en-US" sz="2800" b="1" dirty="0"/>
                  <a:t>为界来讨论，且只需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800" b="1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800" b="1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800" b="1" dirty="0"/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→∞,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32" t="-2381" r="-1623" b="-7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9035DCD-FC9B-418E-B516-761F8A6460F0}"/>
              </a:ext>
            </a:extLst>
          </p:cNvPr>
          <p:cNvSpPr txBox="1"/>
          <p:nvPr/>
        </p:nvSpPr>
        <p:spPr>
          <a:xfrm>
            <a:off x="3275856" y="3645024"/>
            <a:ext cx="116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跳跃</a:t>
            </a:r>
          </a:p>
        </p:txBody>
      </p:sp>
    </p:spTree>
    <p:extLst>
      <p:ext uri="{BB962C8B-B14F-4D97-AF65-F5344CB8AC3E}">
        <p14:creationId xmlns:p14="http://schemas.microsoft.com/office/powerpoint/2010/main" val="17442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连续函数证明题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连续函数的证明题主要是考察有界与介值定理。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上连续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&lt;…&lt;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证明：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1" dirty="0"/>
                  <a:t>，使得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利用有界性有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再利用介值定理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6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导数部分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导数的定义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导数存在即上式极限存在。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导数存在的前提是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/>
                  <a:t>处连续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将定义改成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2800" b="1" dirty="0"/>
                  <a:t>则为右导数，记为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zh-CN" altLang="en-US" sz="2800" b="1" dirty="0"/>
                  <a:t>则左导数，记为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，则</a:t>
                </a:r>
                <a:endParaRPr lang="en-US" altLang="zh-CN" sz="2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存在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 r="-541" b="-3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导数部分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导函数：若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内处处可导，则称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内可导，且有导函数：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  <m:r>
                                    <a:rPr lang="en-US" altLang="zh-CN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概念辨析：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与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2800" b="1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区别函数的右导数与导函数的右极限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函数的左导数与导函数的左极限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681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7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14.</a:t>
                </a: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判断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在</a:t>
                </a:r>
                <a:r>
                  <a:rPr lang="en-US" altLang="zh-CN" sz="2800" b="1" dirty="0"/>
                  <a:t>0</a:t>
                </a:r>
                <a:r>
                  <a:rPr lang="zh-CN" altLang="en-US" sz="2800" b="1" dirty="0"/>
                  <a:t>处的可导性与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b="1" dirty="0"/>
                  <a:t>在</a:t>
                </a:r>
                <a:r>
                  <a:rPr lang="en-US" altLang="zh-CN" sz="2800" b="1" dirty="0"/>
                  <a:t>0</a:t>
                </a:r>
                <a:r>
                  <a:rPr lang="zh-CN" altLang="en-US" sz="2800" b="1" dirty="0"/>
                  <a:t>处的左右极限是否存在？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解：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en-US" altLang="zh-CN" sz="2800" b="1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𝒙𝒔𝒊𝒏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e>
                    </m:func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有界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𝒙𝒔𝒊𝒏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𝒄𝒐𝒔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易知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b="1" dirty="0"/>
                  <a:t>在</a:t>
                </a:r>
                <a:r>
                  <a:rPr lang="en-US" altLang="zh-CN" sz="2800" b="1" dirty="0"/>
                  <a:t>0</a:t>
                </a:r>
                <a:r>
                  <a:rPr lang="zh-CN" altLang="en-US" sz="2800" b="1" dirty="0"/>
                  <a:t>处的左右极限不存在。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3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概念辨析：</a:t>
                </a:r>
                <a:r>
                  <a:rPr lang="en-US" altLang="zh-CN" sz="2800" b="1" dirty="0"/>
                  <a:t> </a:t>
                </a:r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与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2800" b="1" dirty="0"/>
                  <a:t>无必然联系。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原因分析：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2800" b="1" dirty="0"/>
                  <a:t>的表达式与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无关。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两者相等的一个充分条件：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b="1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8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内连续，在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内可导且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b="1" dirty="0"/>
              </a:p>
              <a:p>
                <a:pPr marL="0" indent="0" algn="r">
                  <a:buNone/>
                </a:pPr>
                <a:r>
                  <a:rPr lang="zh-CN" altLang="en-US" sz="2800" b="1" dirty="0"/>
                  <a:t>存在。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604" r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5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导数部分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各类函数的导数（函数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800" b="1" dirty="0"/>
                  <a:t>形式）：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反函数的导数：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复合函数的导数：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d>
                                  <m:d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参数方程的导数：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800" b="1" i="1" smtClean="0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隐函数的导数：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b="1" dirty="0"/>
                  <a:t> y</a:t>
                </a:r>
                <a:r>
                  <a:rPr lang="zh-CN" altLang="en-US" sz="2800" b="1" dirty="0"/>
                  <a:t>为</a:t>
                </a:r>
                <a:r>
                  <a:rPr lang="en-US" altLang="zh-CN" sz="2800" b="1" dirty="0"/>
                  <a:t>x</a:t>
                </a:r>
                <a:r>
                  <a:rPr lang="zh-CN" altLang="en-US" sz="2800" b="1" dirty="0"/>
                  <a:t>的导数</a:t>
                </a:r>
                <a:r>
                  <a:rPr lang="en-US" altLang="zh-CN" sz="2800" b="1" dirty="0"/>
                  <a:t>,</a:t>
                </a:r>
                <a:r>
                  <a:rPr lang="zh-CN" altLang="en-US" sz="2800" b="1" dirty="0"/>
                  <a:t>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𝒅𝑭</m:t>
                        </m:r>
                      </m:num>
                      <m:den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导数部分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各类函数的导数（微分形式）：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反函数：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𝒅𝒚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den>
                        </m:f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复合函数：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𝒅𝒛</m:t>
                        </m:r>
                      </m:den>
                    </m:f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𝒅𝒛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参数方程：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𝒅𝒚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den>
                        </m:f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隐函数：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𝒅𝒙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𝒅𝒚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 algn="r">
                  <a:buNone/>
                </a:pPr>
                <a:r>
                  <a:rPr lang="zh-CN" altLang="en-US" sz="2800" b="1" dirty="0"/>
                  <a:t>高阶导是否形式相似？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 r="-162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3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15.</a:t>
                </a:r>
                <a:r>
                  <a:rPr lang="zh-CN" altLang="en-US" sz="2800" b="1" dirty="0"/>
                  <a:t>设参数方程：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𝒄𝒐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错解：</a:t>
                </a:r>
                <a:r>
                  <a:rPr lang="zh-CN" altLang="en-US" sz="2800" b="1" dirty="0"/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错因：</a:t>
                </a:r>
                <a:r>
                  <a:rPr lang="zh-CN" altLang="en-US" sz="2800" b="1" dirty="0"/>
                  <a:t>二阶导不能随便拆开，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6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15.</a:t>
                </a:r>
                <a:r>
                  <a:rPr lang="zh-CN" altLang="en-US" sz="2800" b="1" dirty="0"/>
                  <a:t>设参数方程：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𝒄𝒐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800" b="1" dirty="0"/>
                  <a:t>利用参数方程中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altLang="zh-CN" sz="2800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𝒔𝒊𝒏𝒕𝒄𝒐𝒔𝒕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𝐝𝐱</m:t>
                          </m:r>
                        </m:den>
                      </m:f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num>
                            <m:den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den>
                          </m:f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𝐝𝐭</m:t>
                          </m:r>
                        </m:den>
                      </m:f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num>
                            <m:den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den>
                          </m:f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𝐝𝐭</m:t>
                          </m:r>
                        </m:num>
                        <m:den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𝐝𝐱</m:t>
                          </m:r>
                        </m:den>
                      </m:f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2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、要点：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矩阵的概念，各种特殊矩阵及其性质：如单位、数量、上下三角、对称等</a:t>
            </a:r>
            <a:endParaRPr lang="en-US" altLang="zh-CN" sz="2800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矩阵的基本运算</a:t>
            </a:r>
            <a:endParaRPr lang="en-US" altLang="zh-CN" sz="2800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矩阵的初等变换、矩阵的化简与矩阵的逆</a:t>
            </a:r>
            <a:endParaRPr lang="en-US" altLang="zh-CN" sz="2800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sz="2800" b="1" dirty="0"/>
              <a:t>分块矩阵及其基本运算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6523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15.</a:t>
                </a:r>
                <a:r>
                  <a:rPr lang="zh-CN" altLang="en-US" sz="2800" b="1" dirty="0"/>
                  <a:t>设参数方程：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𝒄𝒐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800" b="1" dirty="0"/>
                  <a:t>将方程转为隐函数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两边对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b="1" dirty="0"/>
                  <a:t>求导，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注意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的函数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/>
                  <a:t>先解得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/>
                  <a:t>，再两边对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/>
                  <a:t>求导</a:t>
                </a:r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带入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/>
                  <a:t>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b="-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5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15.</a:t>
                </a:r>
                <a:r>
                  <a:rPr lang="zh-CN" altLang="en-US" sz="2800" b="1" dirty="0"/>
                  <a:t>设参数方程：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𝒄𝒐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800" b="1" dirty="0"/>
                  <a:t>将方程转为复合函数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𝒔𝒊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𝒄𝒐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𝒄𝒐</m:t>
                              </m:r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𝐬𝐢𝐧𝟐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4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15.</a:t>
                </a:r>
                <a:r>
                  <a:rPr lang="zh-CN" altLang="en-US" sz="2800" b="1" dirty="0"/>
                  <a:t>设参数方程：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𝒄𝒐</m:t>
                            </m:r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 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b="1" dirty="0"/>
                  <a:t>。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：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𝒄𝒐𝒔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4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故带入原式有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÷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16.</a:t>
                </a:r>
                <a:r>
                  <a:rPr lang="zh-CN" altLang="en-US" sz="2800" b="1" dirty="0"/>
                  <a:t>已知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b="1" dirty="0"/>
                  <a:t>由方程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𝒔𝒊𝒏𝒙𝒚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所确定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2800" b="1" dirty="0"/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:r>
                  <a:rPr lang="zh-CN" altLang="en-US" sz="2800" b="1" dirty="0"/>
                  <a:t>对幂指函数的求导问题，采用指数对数化：</a:t>
                </a:r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𝒚𝒍𝒏𝒙</m:t>
                          </m:r>
                        </m:sup>
                      </m:sSup>
                    </m:oMath>
                  </m:oMathPara>
                </a14:m>
                <a:endParaRPr lang="en-US" altLang="zh-CN" sz="24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解：</a:t>
                </a:r>
                <a:r>
                  <a:rPr lang="zh-CN" altLang="en-US" sz="2400" b="1" dirty="0"/>
                  <a:t>原式等价于</a:t>
                </a:r>
                <a:endParaRPr lang="en-US" altLang="zh-CN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𝒚𝒍𝒏𝒙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𝒙𝒍𝒏𝒚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𝒔𝒊𝒏𝒙𝒚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b="1" dirty="0"/>
                  <a:t>两边对</a:t>
                </a:r>
                <a:r>
                  <a:rPr lang="en-US" altLang="zh-CN" sz="2400" b="1" dirty="0"/>
                  <a:t>x</a:t>
                </a:r>
                <a:r>
                  <a:rPr lang="zh-CN" altLang="en-US" sz="2400" b="1" dirty="0"/>
                  <a:t>求导，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注意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的函数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𝒚𝒍𝒏𝒙</m:t>
                          </m:r>
                        </m:sup>
                      </m:sSup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𝒍𝒏𝒙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𝒙𝒍𝒏𝒚</m:t>
                          </m:r>
                        </m:sup>
                      </m:sSup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𝒍𝒏𝒚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𝒄𝒐𝒔𝒙𝒚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p>
                          </m:s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𝒍𝒏𝒙</m:t>
                          </m:r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𝒙𝒄𝒐𝒔𝒙𝒚</m:t>
                          </m:r>
                        </m:e>
                      </m:d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f>
                        <m:f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𝒍𝒏𝒚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𝒚𝒄𝒐𝒔𝒙𝒚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3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16.</a:t>
                </a:r>
                <a:r>
                  <a:rPr lang="zh-CN" altLang="en-US" sz="2800" b="1" dirty="0"/>
                  <a:t>已知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b="1" dirty="0"/>
                  <a:t>由方程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𝒔𝒊𝒏𝒙𝒚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所确定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sz="2800" b="1" dirty="0"/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解：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p>
                          </m:s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𝒍𝒏𝒙</m:t>
                          </m:r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𝒙𝒄𝒐𝒔𝒙𝒚</m:t>
                          </m:r>
                        </m:e>
                      </m:d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f>
                        <m:f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𝒍𝒏𝒚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𝒚𝒄𝒐𝒔𝒙𝒚</m:t>
                      </m:r>
                      <m:r>
                        <a:rPr lang="en-US" altLang="zh-CN" sz="23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3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𝒍𝒏𝒚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𝒚𝒄𝒐𝒔𝒙𝒚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𝒍𝒏𝒙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𝒙𝒄𝒐𝒔𝒙𝒚</m:t>
                          </m:r>
                        </m:den>
                      </m:f>
                    </m:oMath>
                  </m:oMathPara>
                </a14:m>
                <a:endParaRPr lang="en-US" altLang="zh-CN" sz="23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观察：</a:t>
                </a:r>
                <a:r>
                  <a:rPr lang="zh-CN" altLang="en-US" sz="2400" b="1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𝒔𝒊𝒏𝒙𝒚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b="1" i="1" dirty="0">
                    <a:latin typeface="Cambria Math" panose="02040503050406030204" pitchFamily="18" charset="0"/>
                  </a:rPr>
                  <a:t>，</a:t>
                </a:r>
                <a:r>
                  <a:rPr lang="zh-CN" altLang="en-US" sz="2400" b="1" dirty="0">
                    <a:latin typeface="Cambria Math" panose="020405030504060302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为一常量，对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求导：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𝒚𝒙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𝒍𝒏𝒚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𝒚𝒄𝒐𝒔𝒙𝒚</m:t>
                    </m:r>
                  </m:oMath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400" b="1" dirty="0">
                    <a:latin typeface="Cambria Math" panose="02040503050406030204" pitchFamily="18" charset="0"/>
                  </a:rPr>
                  <a:t>同理对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求导：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𝒍𝒏𝒙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𝒙𝒄𝒐𝒔𝒙𝒚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b="1" dirty="0">
                    <a:latin typeface="Cambria Math" panose="02040503050406030204" pitchFamily="18" charset="0"/>
                  </a:rPr>
                  <a:t>即：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，或写成：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𝒅𝒙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𝒅𝒚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99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Tips</a:t>
            </a:r>
            <a:endParaRPr lang="zh-CN" altLang="en-US" b="1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极限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573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18C396-409F-4C72-8D8F-D6E3BADFC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5292" r="1061"/>
          <a:stretch/>
        </p:blipFill>
        <p:spPr>
          <a:xfrm>
            <a:off x="0" y="-16102"/>
            <a:ext cx="9144000" cy="68741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30892" y="2866951"/>
            <a:ext cx="528221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600" b="1" i="0" u="none" strike="noStrike" kern="1200" cap="none" spc="0" normalizeH="0" baseline="0" noProof="0" dirty="0">
                <a:ln w="0"/>
                <a:solidFill>
                  <a:srgbClr val="807EFE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知识补充部分</a:t>
            </a:r>
          </a:p>
        </p:txBody>
      </p:sp>
    </p:spTree>
    <p:extLst>
      <p:ext uri="{BB962C8B-B14F-4D97-AF65-F5344CB8AC3E}">
        <p14:creationId xmlns:p14="http://schemas.microsoft.com/office/powerpoint/2010/main" val="5667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知识补充部分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行列式的逆序数定义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摄动法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/>
              <a:t>Stolz</a:t>
            </a:r>
            <a:r>
              <a:rPr lang="zh-CN" altLang="en-US" sz="2800" b="1" dirty="0"/>
              <a:t>定理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/>
              <a:t>达布定理</a:t>
            </a: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//</a:t>
            </a:r>
            <a:r>
              <a:rPr lang="zh-CN" altLang="en-US" sz="2800" b="1" dirty="0"/>
              <a:t>考试是不可能考到的，搞不好这辈子都不会考到的，考到了也是不能用的，用到了也是不给分的</a:t>
            </a:r>
            <a:r>
              <a:rPr lang="en-US" altLang="zh-CN" sz="2800" b="1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2549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行列式的逆序数定义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|=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d>
                                <m:d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17.</a:t>
                </a:r>
                <a:r>
                  <a:rPr lang="zh-CN" altLang="en-US" sz="2800" b="1" dirty="0"/>
                  <a:t>摄动法原理的证明</a:t>
                </a: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976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摄动法原理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若方阵</a:t>
                </a:r>
                <a:r>
                  <a:rPr lang="en-US" altLang="zh-CN" sz="2800" b="1" dirty="0"/>
                  <a:t>A</a:t>
                </a:r>
                <a:r>
                  <a:rPr lang="zh-CN" altLang="en-US" sz="2800" b="1" dirty="0"/>
                  <a:t>有：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，即</a:t>
                </a:r>
                <a:r>
                  <a:rPr lang="en-US" altLang="zh-CN" sz="2800" b="1" dirty="0"/>
                  <a:t>A</a:t>
                </a:r>
                <a:r>
                  <a:rPr lang="zh-CN" altLang="en-US" sz="2800" b="1" dirty="0"/>
                  <a:t>不可逆</a:t>
                </a: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∪(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，使得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𝒙𝑰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𝒙𝑰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可逆。</a:t>
                </a:r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18.</a:t>
                </a:r>
                <a:r>
                  <a:rPr lang="zh-CN" altLang="en-US" sz="2800" b="1" dirty="0"/>
                  <a:t>证明：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𝑨𝑩</m:t>
                            </m:r>
                          </m:e>
                        </m:d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54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</a:t>
            </a:r>
            <a:r>
              <a:rPr lang="zh-CN" altLang="en-US" b="1" dirty="0"/>
              <a:t>、重点：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利用矩阵的初等变换计算矩阵的逆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将矩阵化为标准型</a:t>
            </a:r>
            <a:r>
              <a:rPr lang="en-US" altLang="zh-CN" b="1" dirty="0"/>
              <a:t>(</a:t>
            </a:r>
            <a:r>
              <a:rPr lang="zh-CN" altLang="en-US" b="1" dirty="0"/>
              <a:t>用于计算行列式、秩和方程组等</a:t>
            </a:r>
            <a:r>
              <a:rPr lang="en-US" altLang="zh-C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73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Stolz</a:t>
            </a:r>
            <a:r>
              <a:rPr lang="zh-CN" altLang="en-US" b="1" dirty="0"/>
              <a:t>定理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b="1" dirty="0"/>
                  <a:t>为严格单调增加的正无穷大量，若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pt-BR" altLang="zh-CN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+∞ 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−∞)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altLang="zh-CN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pt-BR" altLang="zh-CN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19.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b="1" dirty="0"/>
                  <a:t>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zh-CN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zh-CN" sz="2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zh-CN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zh-CN" sz="2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pt-BR" altLang="zh-CN" sz="2800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g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90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达布定理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800" b="1" dirty="0"/>
                  <a:t>，使得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altLang="zh-CN" sz="2800" b="1" dirty="0"/>
              </a:p>
              <a:p>
                <a:pPr marL="0" indent="0">
                  <a:buNone/>
                </a:pPr>
                <a:endParaRPr lang="en-US" altLang="zh-CN" sz="2800" b="1" dirty="0"/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20.</a:t>
                </a:r>
              </a:p>
              <a:p>
                <a:pPr marL="0" lvl="0" indent="0">
                  <a:buNone/>
                </a:pPr>
                <a:r>
                  <a:rPr lang="zh-CN" altLang="en-US" sz="2800" b="1" dirty="0">
                    <a:solidFill>
                      <a:srgbClr val="00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，试证明：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rgbClr val="000000"/>
                    </a:solidFill>
                  </a:rPr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72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烟花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"/>
            <a:ext cx="2286000" cy="171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烟花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3" y="0"/>
            <a:ext cx="171767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烟花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3"/>
            <a:ext cx="1143000" cy="113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烟花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04801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烟花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" y="0"/>
            <a:ext cx="1905000" cy="149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s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4" y="4495805"/>
            <a:ext cx="666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3" y="4191000"/>
            <a:ext cx="638177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00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9" y="4114807"/>
            <a:ext cx="10636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烟花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1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 rot="20401878">
            <a:off x="1516019" y="2522380"/>
            <a:ext cx="6378669" cy="15695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59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  <a:endParaRPr lang="zh-CN" altLang="en-US" sz="9599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矩阵部分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zh-CN" altLang="en-US" b="1" dirty="0"/>
              <a:t>、难点：</a:t>
            </a:r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/>
              <a:t>初等矩阵与初等变换的关系</a:t>
            </a:r>
            <a:endParaRPr lang="en-US" altLang="zh-CN" b="1" dirty="0"/>
          </a:p>
          <a:p>
            <a:pPr marL="514350" indent="-514350">
              <a:buFont typeface="+mj-lt"/>
              <a:buAutoNum type="alphaLcParenR"/>
            </a:pPr>
            <a:r>
              <a:rPr lang="zh-CN" altLang="en-US" b="1" dirty="0">
                <a:solidFill>
                  <a:srgbClr val="FF0000"/>
                </a:solidFill>
              </a:rPr>
              <a:t>矩阵等式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初等矩阵与初等变换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b="1" dirty="0"/>
                  <a:t>三个初等矩阵</a:t>
                </a:r>
                <a:r>
                  <a:rPr lang="zh-CN" altLang="en-US" sz="2800" b="1" dirty="0">
                    <a:sym typeface="Wingdings" panose="05000000000000000000" pitchFamily="2" charset="2"/>
                  </a:rPr>
                  <a:t>（以二阶矩阵为例）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交换行（列）：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800" b="1" dirty="0"/>
                  <a:t>行（或列）乘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8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sz="2800" b="1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800" b="1" dirty="0"/>
                  <a:t>行乘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800" b="1" dirty="0"/>
                  <a:t>加到第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800" b="1" dirty="0"/>
                  <a:t>行，或第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sz="2800" b="1" dirty="0"/>
                  <a:t>列乘</a:t>
                </a:r>
                <a:r>
                  <a:rPr lang="en-US" altLang="zh-CN" sz="2800" b="1" dirty="0"/>
                  <a:t>c</a:t>
                </a:r>
                <a:r>
                  <a:rPr lang="zh-CN" altLang="en-US" sz="2800" b="1" dirty="0"/>
                  <a:t>加到第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800" b="1" dirty="0"/>
                  <a:t>列：</a:t>
                </a:r>
                <a:endParaRPr lang="en-US" altLang="zh-CN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初等行变换是左乘对应初等矩阵，列变换右乘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zh-CN" altLang="en-US" sz="2800" b="1" dirty="0"/>
                  <a:t>初等矩阵的逆与转置仍为初等矩阵，乘积未必</a:t>
                </a:r>
                <a:endParaRPr lang="en-US" altLang="zh-CN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zh-CN" altLang="en-US" sz="2800" b="1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1821" r="-1236" b="-6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8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504" y="6334780"/>
            <a:ext cx="26114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半期考前讲座</a:t>
            </a:r>
          </a:p>
        </p:txBody>
      </p:sp>
      <p:sp>
        <p:nvSpPr>
          <p:cNvPr id="4" name="矩形 3"/>
          <p:cNvSpPr/>
          <p:nvPr/>
        </p:nvSpPr>
        <p:spPr>
          <a:xfrm>
            <a:off x="3059832" y="6332484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刘宇翔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1.</a:t>
                </a:r>
                <a:r>
                  <a:rPr lang="en-US" altLang="zh-CN" b="1" dirty="0"/>
                  <a:t> </a:t>
                </a:r>
                <a:r>
                  <a:rPr lang="zh-CN" altLang="en-US" sz="28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是</a:t>
                </a:r>
                <a:r>
                  <a:rPr lang="en-US" altLang="zh-CN" sz="2800" b="1" dirty="0"/>
                  <a:t>3</a:t>
                </a:r>
                <a:r>
                  <a:rPr lang="zh-CN" altLang="en-US" sz="2800" b="1" dirty="0"/>
                  <a:t>阶方阵，将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/>
                  <a:t>的第</a:t>
                </a:r>
                <a:r>
                  <a:rPr lang="en-US" altLang="zh-CN" sz="2800" b="1" dirty="0"/>
                  <a:t>1</a:t>
                </a:r>
                <a:r>
                  <a:rPr lang="zh-CN" altLang="en-US" sz="2800" b="1" dirty="0"/>
                  <a:t>列与第</a:t>
                </a:r>
                <a:r>
                  <a:rPr lang="en-US" altLang="zh-CN" sz="2800" b="1" dirty="0"/>
                  <a:t>2</a:t>
                </a:r>
                <a:r>
                  <a:rPr lang="zh-CN" altLang="en-US" sz="2800" b="1" dirty="0"/>
                  <a:t>列交换得到</a:t>
                </a:r>
                <a:r>
                  <a:rPr lang="en-US" altLang="zh-CN" sz="2800" b="1" dirty="0"/>
                  <a:t>B</a:t>
                </a:r>
                <a:r>
                  <a:rPr lang="zh-CN" altLang="en-US" sz="2800" b="1" dirty="0"/>
                  <a:t>，再把</a:t>
                </a:r>
                <a:r>
                  <a:rPr lang="en-US" altLang="zh-CN" sz="2800" b="1" dirty="0"/>
                  <a:t>B</a:t>
                </a:r>
                <a:r>
                  <a:rPr lang="zh-CN" altLang="en-US" sz="2800" b="1" dirty="0"/>
                  <a:t>的第</a:t>
                </a:r>
                <a:r>
                  <a:rPr lang="en-US" altLang="zh-CN" sz="2800" b="1" dirty="0"/>
                  <a:t>2</a:t>
                </a:r>
                <a:r>
                  <a:rPr lang="zh-CN" altLang="en-US" sz="2800" b="1" dirty="0"/>
                  <a:t>列加到第</a:t>
                </a:r>
                <a:r>
                  <a:rPr lang="en-US" altLang="zh-CN" sz="2800" b="1" dirty="0"/>
                  <a:t>3</a:t>
                </a:r>
                <a:r>
                  <a:rPr lang="zh-CN" altLang="en-US" sz="2800" b="1" dirty="0"/>
                  <a:t>列得到矩阵</a:t>
                </a:r>
                <a:r>
                  <a:rPr lang="en-US" altLang="zh-CN" sz="2800" b="1" dirty="0"/>
                  <a:t>C</a:t>
                </a:r>
                <a:r>
                  <a:rPr lang="zh-CN" altLang="en-US" sz="2800" b="1" dirty="0"/>
                  <a:t>，则满足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𝑨𝑸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/>
                  <a:t>的可逆矩阵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altLang="zh-CN" sz="2800" b="1" dirty="0"/>
              </a:p>
              <a:p>
                <a:pPr marL="0" indent="0">
                  <a:buNone/>
                </a:pP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(A)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/>
                  <a:t>;			(B)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/>
                  <a:t>; </a:t>
                </a:r>
              </a:p>
              <a:p>
                <a:pPr marL="0" indent="0">
                  <a:buNone/>
                </a:pPr>
                <a:r>
                  <a:rPr lang="en-US" altLang="zh-CN" sz="2800" b="1" dirty="0"/>
                  <a:t>(C)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/>
                  <a:t>;			(D)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b="1" dirty="0"/>
                  <a:t>;</a:t>
                </a:r>
              </a:p>
              <a:p>
                <a:pPr marL="0" indent="0"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</a:rPr>
                  <a:t>分析：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1" dirty="0"/>
                  <a:t>，要求变换矩阵，只需要在单位阵上作相应的操作。</a:t>
                </a:r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/>
              </a:p>
            </p:txBody>
          </p:sp>
        </mc:Choice>
        <mc:Fallback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2"/>
                <a:ext cx="7886700" cy="5700291"/>
              </a:xfrm>
              <a:blipFill>
                <a:blip r:embed="rId3"/>
                <a:stretch>
                  <a:fillRect l="-1932" t="-1818" r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84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heme/theme1.xml><?xml version="1.0" encoding="utf-8"?>
<a:theme xmlns:a="http://schemas.openxmlformats.org/drawingml/2006/main" name="11">
  <a:themeElements>
    <a:clrScheme name="11 9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1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38100" cap="flat" cmpd="dbl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38100" cap="flat" cmpd="dbl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lnDef>
  </a:objectDefaults>
  <a:extraClrSchemeLst>
    <a:extraClrScheme>
      <a:clrScheme name="1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8">
        <a:dk1>
          <a:srgbClr val="000000"/>
        </a:dk1>
        <a:lt1>
          <a:srgbClr val="FFFFFF"/>
        </a:lt1>
        <a:dk2>
          <a:srgbClr val="000099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 9">
        <a:dk1>
          <a:srgbClr val="000000"/>
        </a:dk1>
        <a:lt1>
          <a:srgbClr val="FFFFFF"/>
        </a:lt1>
        <a:dk2>
          <a:srgbClr val="000099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C:\Users\mathUESTC\AppData\Roaming\Microsoft\Templates\11.pot</Template>
  <TotalTime>5808</TotalTime>
  <Words>3736</Words>
  <Application>Microsoft Office PowerPoint</Application>
  <PresentationFormat>全屏显示(4:3)</PresentationFormat>
  <Paragraphs>572</Paragraphs>
  <Slides>62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华文新魏</vt:lpstr>
      <vt:lpstr>楷体</vt:lpstr>
      <vt:lpstr>隶书</vt:lpstr>
      <vt:lpstr>宋体</vt:lpstr>
      <vt:lpstr>Arial</vt:lpstr>
      <vt:lpstr>Cambria Math</vt:lpstr>
      <vt:lpstr>Times New Roman</vt:lpstr>
      <vt:lpstr>Wingdings</vt:lpstr>
      <vt:lpstr>11</vt:lpstr>
      <vt:lpstr>PowerPoint 演示文稿</vt:lpstr>
      <vt:lpstr>讲座内容</vt:lpstr>
      <vt:lpstr>致大佬们</vt:lpstr>
      <vt:lpstr>PowerPoint 演示文稿</vt:lpstr>
      <vt:lpstr>矩阵部分</vt:lpstr>
      <vt:lpstr>矩阵部分</vt:lpstr>
      <vt:lpstr>矩阵部分</vt:lpstr>
      <vt:lpstr>初等矩阵与初等变换</vt:lpstr>
      <vt:lpstr>PowerPoint 演示文稿</vt:lpstr>
      <vt:lpstr>PowerPoint 演示文稿</vt:lpstr>
      <vt:lpstr>PowerPoint 演示文稿</vt:lpstr>
      <vt:lpstr>矩阵等式</vt:lpstr>
      <vt:lpstr>PowerPoint 演示文稿</vt:lpstr>
      <vt:lpstr>PowerPoint 演示文稿</vt:lpstr>
      <vt:lpstr>PowerPoint 演示文稿</vt:lpstr>
      <vt:lpstr>PowerPoint 演示文稿</vt:lpstr>
      <vt:lpstr>行列式部分</vt:lpstr>
      <vt:lpstr>行列式部分</vt:lpstr>
      <vt:lpstr>行列式部分</vt:lpstr>
      <vt:lpstr>矩阵可逆的等价命题</vt:lpstr>
      <vt:lpstr>矩阵可逆的等价命题</vt:lpstr>
      <vt:lpstr>N阶行列式常见题型</vt:lpstr>
      <vt:lpstr>N阶行列式常见题型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Tips</vt:lpstr>
      <vt:lpstr>PowerPoint 演示文稿</vt:lpstr>
      <vt:lpstr>连续部分</vt:lpstr>
      <vt:lpstr>连续部分</vt:lpstr>
      <vt:lpstr>连续部分</vt:lpstr>
      <vt:lpstr>间断点的判断</vt:lpstr>
      <vt:lpstr>连续函数证明题</vt:lpstr>
      <vt:lpstr>导数部分</vt:lpstr>
      <vt:lpstr>导数部分</vt:lpstr>
      <vt:lpstr>PowerPoint 演示文稿</vt:lpstr>
      <vt:lpstr>PowerPoint 演示文稿</vt:lpstr>
      <vt:lpstr>导数部分</vt:lpstr>
      <vt:lpstr>导数部分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Tips</vt:lpstr>
      <vt:lpstr>PowerPoint 演示文稿</vt:lpstr>
      <vt:lpstr>知识补充部分</vt:lpstr>
      <vt:lpstr>行列式的逆序数定义</vt:lpstr>
      <vt:lpstr>摄动法原理</vt:lpstr>
      <vt:lpstr>Stolz定理</vt:lpstr>
      <vt:lpstr>达布定理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考前的挣扎</dc:title>
  <dc:creator>小蜗</dc:creator>
  <cp:lastModifiedBy>小蜗</cp:lastModifiedBy>
  <cp:revision>517</cp:revision>
  <dcterms:created xsi:type="dcterms:W3CDTF">2001-02-11T08:57:27Z</dcterms:created>
  <dcterms:modified xsi:type="dcterms:W3CDTF">2018-11-01T13:07:24Z</dcterms:modified>
</cp:coreProperties>
</file>